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86" r:id="rId5"/>
    <p:sldId id="311" r:id="rId6"/>
    <p:sldId id="312" r:id="rId7"/>
    <p:sldId id="314" r:id="rId8"/>
    <p:sldId id="287" r:id="rId9"/>
    <p:sldId id="288" r:id="rId10"/>
    <p:sldId id="316" r:id="rId11"/>
    <p:sldId id="283" r:id="rId12"/>
    <p:sldId id="284" r:id="rId13"/>
    <p:sldId id="285" r:id="rId14"/>
    <p:sldId id="322" r:id="rId15"/>
    <p:sldId id="302" r:id="rId16"/>
    <p:sldId id="30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27272727272728E-2"/>
          <c:y val="3.6659880739923406E-2"/>
          <c:w val="0.95833333333333337"/>
          <c:h val="0.89552463199998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7-4697-A466-2609E579B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97-4697-A466-2609E579B32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97-4697-A466-2609E579B32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97-4697-A466-2609E579B32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97-4697-A466-2609E579B32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97-4697-A466-2609E579B32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97-4697-A466-2609E579B32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97-4697-A466-2609E579B32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97-4697-A466-2609E579B32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97-4697-A466-2609E579B323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97-4697-A466-2609E579B32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97-4697-A466-2609E579B3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Feuil1!$B$4:$B$15</c:f>
              <c:strCache>
                <c:ptCount val="12"/>
                <c:pt idx="0">
                  <c:v>Janvier 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Feuil1!$C$4:$C$15</c:f>
              <c:numCache>
                <c:formatCode>0%</c:formatCode>
                <c:ptCount val="12"/>
                <c:pt idx="0">
                  <c:v>1.07</c:v>
                </c:pt>
                <c:pt idx="1">
                  <c:v>1.04</c:v>
                </c:pt>
                <c:pt idx="2">
                  <c:v>0.42</c:v>
                </c:pt>
                <c:pt idx="3">
                  <c:v>0.09</c:v>
                </c:pt>
                <c:pt idx="4">
                  <c:v>0.14000000000000001</c:v>
                </c:pt>
                <c:pt idx="5">
                  <c:v>0.22</c:v>
                </c:pt>
                <c:pt idx="6">
                  <c:v>0.26</c:v>
                </c:pt>
                <c:pt idx="7">
                  <c:v>0.32</c:v>
                </c:pt>
                <c:pt idx="8">
                  <c:v>0.42</c:v>
                </c:pt>
                <c:pt idx="9">
                  <c:v>0.42</c:v>
                </c:pt>
                <c:pt idx="10">
                  <c:v>0.72</c:v>
                </c:pt>
                <c:pt idx="1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97-4697-A466-2609E579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637929791"/>
        <c:axId val="637928959"/>
      </c:barChart>
      <c:catAx>
        <c:axId val="6379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928959"/>
        <c:crosses val="autoZero"/>
        <c:auto val="1"/>
        <c:lblAlgn val="ctr"/>
        <c:lblOffset val="100"/>
        <c:noMultiLvlLbl val="0"/>
      </c:catAx>
      <c:valAx>
        <c:axId val="637928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792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9540-C76B-6E4F-BDA8-7EE36DCCB39D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4821E-CF99-8E4D-86FC-00EF9645E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3120C-7302-479C-8954-3BE18C4A3F2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B3071-E854-9221-BEB9-BF8D2F9E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BC55B7-9A42-3B1E-D686-ADACBA311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CB099-B25C-F2A5-2C4D-A82FF475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0237E-8CC1-E63F-B7C5-4DBFF73D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5165C-1E4B-BEB5-7CD1-B39201C4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7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62347-59A0-C10A-08C8-752B8502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41FB6F-7860-334E-0AFF-9405095A7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3B510-5E08-5F10-F3C3-92A2FDC1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31660-1EB7-F57F-5BDA-9206FBEA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1A9A2-ECE2-D2BA-9805-1415736D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6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01029D-8A87-2626-C1EA-9F10BEB45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0D5CB1-704C-1A16-E87A-00D4C0FD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C8287-4525-F376-2B18-62E13F42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DAD47-B08B-B189-A8C5-01CEEB73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75609-6360-4C7B-F70D-7114954D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DAC62-13F6-362B-C6EB-48529E7F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7BAB8-4D0A-C63A-B99E-5E592B87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3884C-8662-B8A4-DDC5-D885D087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EBC17-B7B3-D706-9CEB-9348E8F8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3D635-03FB-36AC-4C3B-4818E207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9591B-1047-FB55-BAE6-A9E64245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3E96C-7DBE-1987-6D13-94FBF6B9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4CF6B-4096-D7CA-0224-90450F11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21DC3E-2BEB-7AE7-D82E-52945470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E60276-DC88-32CF-2FD0-6819410C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6E24D-6C32-7440-CE7B-12EF0367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0C9A5-BA5D-050A-7EE8-9438B8675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4B427B-6B14-168A-1280-4F144275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096FDC-7681-21B4-D4A1-1FA6509F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4E0854-0763-CD3B-FAFE-A80F64F4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5CC146-D13B-1318-951C-EE87DF5C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31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FB99D-8F78-27B7-19A0-133EC046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696449-6F67-2CE5-1424-8C5EAF15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93AC8-2EAD-32AC-A6BC-0FB016A8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343758-FC58-153D-55F8-7ADF47702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D51B9D-0411-7C34-3CC1-20ACC251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3867E6-58D0-18AB-4E23-BB89F45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DD4C68-1528-D53A-C794-C7DE1273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9A8E63-F2AD-0C8D-CF4E-FDCBBD6A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24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0CBA1-D72F-C807-F7AB-84B888CC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02F787-AE4F-78B4-1016-0761A87C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83E915-FF62-AA72-5EEC-E3D8F73E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D84DBD-58AA-E201-2033-6796BF20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6B70CF-2495-76B7-EFDA-737E86E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A7EE6A-D106-E217-B345-F404FA55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55BFFD-3EF0-585E-E8ED-3E6C8BBD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37E59-0F78-FE5F-D504-24548BFF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6D3C0-842B-522A-A15C-BC32D82F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14EA7-B190-95E5-6AA2-01BC4A0E9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54193E-FE48-EB81-AF7A-25D689A9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86F42F-D800-EFC4-09E6-4EDC1AD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6FE620-7896-27A6-C24B-A1E1651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4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BC931-0E58-320F-6E5F-1854E65A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BA7393-78D7-0D72-C463-04456D72D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90357B-8D60-4163-8114-812F327EE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E22626-58A6-B159-E90A-67B3A818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C41FE-7649-4A48-F482-6C3D1452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ADD176-D92C-0760-16FA-1D012EFC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7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0B984C-D99A-D888-A52D-1266C46F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83100-9EC7-B1A6-2B0A-82487957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A4DE6-1BC1-D9C3-5C3B-148DBF54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C694-5F55-7946-BE5C-6486281077FF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66E2D-8A3F-2D05-91B6-2A02C23C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4718A-3C27-6F95-A4BE-66C041E2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BD03-A861-004C-8524-0E6C0F4B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4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8590C33-70D2-3B75-3F92-192942AB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4030"/>
            <a:ext cx="9144000" cy="524152"/>
          </a:xfrm>
        </p:spPr>
        <p:txBody>
          <a:bodyPr/>
          <a:lstStyle/>
          <a:p>
            <a:r>
              <a:rPr lang="fr-F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GASSAMA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 CISSE, Y MBAYE,O BIADIANE, A DIOUF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056D57-C357-885D-1C23-E4C3C0E368CF}"/>
              </a:ext>
            </a:extLst>
          </p:cNvPr>
          <p:cNvSpPr txBox="1">
            <a:spLocks/>
          </p:cNvSpPr>
          <p:nvPr/>
        </p:nvSpPr>
        <p:spPr>
          <a:xfrm>
            <a:off x="-23149" y="2010849"/>
            <a:ext cx="12192000" cy="2051865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DE LA PANDEMIE A COVID-19 SUR LA VACCINATION CONTRE LES PAPILLOMAVIRUS HUMAINS  AU SENEGAL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ED9CCD-089B-724A-BE88-3CCF64FC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1" y="4405596"/>
            <a:ext cx="2417526" cy="15911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FB404C-D3F6-D696-544E-6D6DB39E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57" y="4269965"/>
            <a:ext cx="1827485" cy="1368541"/>
          </a:xfrm>
          <a:prstGeom prst="rect">
            <a:avLst/>
          </a:prstGeom>
        </p:spPr>
      </p:pic>
      <p:pic>
        <p:nvPicPr>
          <p:cNvPr id="10" name="Picture 6" descr="age1image8424">
            <a:extLst>
              <a:ext uri="{FF2B5EF4-FFF2-40B4-BE49-F238E27FC236}">
                <a16:creationId xmlns:a16="http://schemas.microsoft.com/office/drawing/2014/main" id="{2AB31952-B8F4-0D96-3469-BC1ADA0B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01" y="70243"/>
            <a:ext cx="2063119" cy="19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6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8" y="844953"/>
            <a:ext cx="12178352" cy="58288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r-FR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aramètres étudiés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</a:t>
            </a: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</a:t>
            </a: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égion médicale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District sanitaire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Année de vaccination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Mois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Effets secondaires</a:t>
            </a:r>
          </a:p>
          <a:p>
            <a:pPr marL="0" indent="0">
              <a:lnSpc>
                <a:spcPct val="210000"/>
              </a:lnSpc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F060298-3ABE-5DAE-F3E8-37073706F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87" y="0"/>
            <a:ext cx="12164704" cy="844953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MATERIELS ET METHODES</a:t>
            </a:r>
          </a:p>
        </p:txBody>
      </p:sp>
    </p:spTree>
    <p:extLst>
      <p:ext uri="{BB962C8B-B14F-4D97-AF65-F5344CB8AC3E}">
        <p14:creationId xmlns:p14="http://schemas.microsoft.com/office/powerpoint/2010/main" val="161129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50229"/>
            <a:ext cx="12192000" cy="985867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70B45D-5608-0A41-9441-552D6DFB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3" y="1173163"/>
            <a:ext cx="9183213" cy="51956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9D332F-CCED-9E09-42DD-1235A7263F15}"/>
              </a:ext>
            </a:extLst>
          </p:cNvPr>
          <p:cNvSpPr txBox="1"/>
          <p:nvPr/>
        </p:nvSpPr>
        <p:spPr>
          <a:xfrm>
            <a:off x="844952" y="6335153"/>
            <a:ext cx="946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Figure 1: Evolution des CV HPV1 de Janvier à Décembre en 2019</a:t>
            </a:r>
          </a:p>
        </p:txBody>
      </p:sp>
    </p:spTree>
    <p:extLst>
      <p:ext uri="{BB962C8B-B14F-4D97-AF65-F5344CB8AC3E}">
        <p14:creationId xmlns:p14="http://schemas.microsoft.com/office/powerpoint/2010/main" val="140477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89452"/>
            <a:ext cx="12192000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4770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B5CD27-312F-0846-84F4-B4D9903D3CA3}"/>
              </a:ext>
            </a:extLst>
          </p:cNvPr>
          <p:cNvSpPr txBox="1"/>
          <p:nvPr/>
        </p:nvSpPr>
        <p:spPr>
          <a:xfrm>
            <a:off x="833377" y="6237123"/>
            <a:ext cx="1015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Figure 2:Impact de la COVID-19 sur la couverture vaccinale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030764" y="1144953"/>
          <a:ext cx="9959009" cy="491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687033" y="2029536"/>
            <a:ext cx="2042733" cy="738664"/>
          </a:xfrm>
          <a:prstGeom prst="rect">
            <a:avLst/>
          </a:prstGeom>
          <a:solidFill>
            <a:srgbClr val="BFBFB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Enregistrement premier cas de Covid_19 au Sénégal le  2 mars</a:t>
            </a:r>
          </a:p>
        </p:txBody>
      </p:sp>
      <p:sp>
        <p:nvSpPr>
          <p:cNvPr id="11" name="Flèche vers le bas 9"/>
          <p:cNvSpPr/>
          <p:nvPr/>
        </p:nvSpPr>
        <p:spPr>
          <a:xfrm rot="21240000">
            <a:off x="3085933" y="2811995"/>
            <a:ext cx="323740" cy="487295"/>
          </a:xfrm>
          <a:custGeom>
            <a:avLst>
              <a:gd name="f0" fmla="val 1617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BFBFBF"/>
          </a:solidFill>
          <a:ln w="9528" cap="rnd">
            <a:solidFill>
              <a:srgbClr val="44546A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89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89452"/>
            <a:ext cx="12192000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7A7114-A56A-4747-8696-4CBE1EEF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4" y="1220012"/>
            <a:ext cx="8494235" cy="5090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E35356-CFE5-234E-B529-82156BDAA66D}"/>
              </a:ext>
            </a:extLst>
          </p:cNvPr>
          <p:cNvSpPr txBox="1"/>
          <p:nvPr/>
        </p:nvSpPr>
        <p:spPr>
          <a:xfrm>
            <a:off x="9394371" y="3243943"/>
            <a:ext cx="26016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HPV1 : 51%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HPV2 : 35%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298483-9CD0-AF58-A119-D826244614C9}"/>
              </a:ext>
            </a:extLst>
          </p:cNvPr>
          <p:cNvSpPr txBox="1"/>
          <p:nvPr/>
        </p:nvSpPr>
        <p:spPr>
          <a:xfrm>
            <a:off x="844952" y="6335153"/>
            <a:ext cx="946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Figure 3: Evolution des CV HPV1 de Janvier à Décembre en 2020  dans les districts</a:t>
            </a:r>
          </a:p>
        </p:txBody>
      </p:sp>
    </p:spTree>
    <p:extLst>
      <p:ext uri="{BB962C8B-B14F-4D97-AF65-F5344CB8AC3E}">
        <p14:creationId xmlns:p14="http://schemas.microsoft.com/office/powerpoint/2010/main" val="348659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096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755B7-D81C-DB4C-AC6D-9D9A28D68E18}"/>
              </a:ext>
            </a:extLst>
          </p:cNvPr>
          <p:cNvSpPr txBox="1"/>
          <p:nvPr/>
        </p:nvSpPr>
        <p:spPr>
          <a:xfrm>
            <a:off x="9394371" y="3243943"/>
            <a:ext cx="26016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HPV1 : 44%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HPV2 : 24%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C9AAE2-77E8-4B43-A296-1CEC8B58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3" y="1131383"/>
            <a:ext cx="7974341" cy="53220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7B665F-0980-726E-14A3-8DC01AA8E34D}"/>
              </a:ext>
            </a:extLst>
          </p:cNvPr>
          <p:cNvSpPr txBox="1"/>
          <p:nvPr/>
        </p:nvSpPr>
        <p:spPr>
          <a:xfrm>
            <a:off x="844952" y="6398141"/>
            <a:ext cx="946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Figure 4: Evolution des CV HPV1 dans les districts en 2021</a:t>
            </a:r>
          </a:p>
        </p:txBody>
      </p:sp>
    </p:spTree>
    <p:extLst>
      <p:ext uri="{BB962C8B-B14F-4D97-AF65-F5344CB8AC3E}">
        <p14:creationId xmlns:p14="http://schemas.microsoft.com/office/powerpoint/2010/main" val="26857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747" y="1325563"/>
            <a:ext cx="11910349" cy="554608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Décret  no 2020-830 du 23/03/2020 proclama l’état d’urgence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Etude similaire menée au CHU Abass NDAO en 2020 avait montré le même résultat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OMS et UNICEF dans une communiqué du 15 Juillet 2020 avaient signalé cette baisse du taux de vaccination infantile</a:t>
            </a:r>
          </a:p>
          <a:p>
            <a:pPr marL="0" indent="0">
              <a:buNone/>
            </a:pP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294CAF1-7CB1-71E3-76C3-6FB3ED62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93569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322" y="1325563"/>
            <a:ext cx="11853055" cy="553243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Elimination du cancer du col utérin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Vaccination et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Dépistage et PEC des lésions précancéreuses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Soins palliatifs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Stratégies de relance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0592" y="177990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AA3ADB2-1604-A97A-F2C2-3AFD59E7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" y="0"/>
            <a:ext cx="12100562" cy="1325563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9380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86EE9F-6594-9087-0592-1676FFB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3E36-012F-B248-ACD2-753A8BD42C7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67C8DE-63B5-4802-5EC7-4265AC3BBDD4}"/>
              </a:ext>
            </a:extLst>
          </p:cNvPr>
          <p:cNvSpPr txBox="1"/>
          <p:nvPr/>
        </p:nvSpPr>
        <p:spPr>
          <a:xfrm>
            <a:off x="291596" y="854035"/>
            <a:ext cx="554204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</a:rPr>
              <a:t>Cancer du col utérin dans le monde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- Nouveaux cas: </a:t>
            </a:r>
            <a:r>
              <a:rPr lang="fr-SN" sz="2800" dirty="0"/>
              <a:t> 604 127 (6,5%)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Décès: 341 831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de la femme jeune 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fréquent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mortel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….</a:t>
            </a:r>
            <a:r>
              <a:rPr lang="fr-SN" sz="2800" b="1" dirty="0">
                <a:solidFill>
                  <a:srgbClr val="FF0000"/>
                </a:solidFill>
              </a:rPr>
              <a:t>Et pourtant l’un des rares cancers évitables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D2A5D0-3C5C-0311-78F4-AAAFB420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23" y="1794903"/>
            <a:ext cx="6578278" cy="3877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7E6EEA-B96F-568C-C2D1-A6B6AAF9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61" y="5844389"/>
            <a:ext cx="7772400" cy="10493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A4F6421-6A16-49E2-BF30-7F140854B84F}"/>
              </a:ext>
            </a:extLst>
          </p:cNvPr>
          <p:cNvSpPr txBox="1">
            <a:spLocks/>
          </p:cNvSpPr>
          <p:nvPr/>
        </p:nvSpPr>
        <p:spPr>
          <a:xfrm>
            <a:off x="0" y="89452"/>
            <a:ext cx="12192000" cy="946644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5118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86EE9F-6594-9087-0592-1676FFB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3E36-012F-B248-ACD2-753A8BD42C72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67C8DE-63B5-4802-5EC7-4265AC3BBDD4}"/>
              </a:ext>
            </a:extLst>
          </p:cNvPr>
          <p:cNvSpPr txBox="1"/>
          <p:nvPr/>
        </p:nvSpPr>
        <p:spPr>
          <a:xfrm>
            <a:off x="291596" y="854035"/>
            <a:ext cx="5542045" cy="58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</a:rPr>
              <a:t>Cancer du col utérin au Sénégal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- Nouveaux cas: </a:t>
            </a:r>
            <a:r>
              <a:rPr lang="fr-SN" sz="2800" dirty="0"/>
              <a:t> 1937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Décès: 1312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de la femme jeune 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fréquent (17,1%)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mortel (stade III ou IV)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….</a:t>
            </a:r>
            <a:r>
              <a:rPr lang="fr-SN" sz="2800" b="1" dirty="0">
                <a:solidFill>
                  <a:srgbClr val="FF0000"/>
                </a:solidFill>
              </a:rPr>
              <a:t>Et pourtant l’un des rares cancers évitables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7E6EEA-B96F-568C-C2D1-A6B6AAF9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92" y="6003965"/>
            <a:ext cx="7772400" cy="889735"/>
          </a:xfrm>
          <a:prstGeom prst="rect">
            <a:avLst/>
          </a:prstGeom>
        </p:spPr>
      </p:pic>
      <p:pic>
        <p:nvPicPr>
          <p:cNvPr id="2050" name="Picture 2" descr="Sénégal — Wikipédia">
            <a:extLst>
              <a:ext uri="{FF2B5EF4-FFF2-40B4-BE49-F238E27FC236}">
                <a16:creationId xmlns:a16="http://schemas.microsoft.com/office/drawing/2014/main" id="{5EE9618B-19C2-369B-88BD-39A37336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87" y="830997"/>
            <a:ext cx="5811306" cy="5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10CEAE5-637B-8F48-0E8D-52F0712B1130}"/>
              </a:ext>
            </a:extLst>
          </p:cNvPr>
          <p:cNvSpPr txBox="1">
            <a:spLocks/>
          </p:cNvSpPr>
          <p:nvPr/>
        </p:nvSpPr>
        <p:spPr>
          <a:xfrm>
            <a:off x="0" y="89452"/>
            <a:ext cx="12192000" cy="946644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193BC98-623B-13F8-36EE-D6AC9E621FA5}"/>
              </a:ext>
            </a:extLst>
          </p:cNvPr>
          <p:cNvSpPr txBox="1">
            <a:spLocks/>
          </p:cNvSpPr>
          <p:nvPr/>
        </p:nvSpPr>
        <p:spPr>
          <a:xfrm>
            <a:off x="0" y="25693"/>
            <a:ext cx="12192000" cy="946644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9896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54238"/>
            <a:ext cx="7665493" cy="5319517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r-F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Lien de causalité entre HPV et cancer du col de l’utérus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H. Zur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Haussen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Prix Nobel de physiologie et médecine en 2008.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23" y="1252512"/>
            <a:ext cx="2668990" cy="36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5ADAE65-7449-A605-E0AC-1D781D0E943B}"/>
              </a:ext>
            </a:extLst>
          </p:cNvPr>
          <p:cNvSpPr txBox="1">
            <a:spLocks/>
          </p:cNvSpPr>
          <p:nvPr/>
        </p:nvSpPr>
        <p:spPr>
          <a:xfrm>
            <a:off x="0" y="28675"/>
            <a:ext cx="12192000" cy="1325563"/>
          </a:xfrm>
          <a:prstGeom prst="rect">
            <a:avLst/>
          </a:prstGeom>
          <a:solidFill>
            <a:srgbClr val="C017A3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0720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5195" y="1099596"/>
            <a:ext cx="7480298" cy="557416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Prevention Possible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Vaccination (3 types sur le marché)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Dépistage (test viral HPV, FCU, Méthodes visuelles….)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des lésions précancéreuses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C8FCE0A-91C4-3286-A4A7-FFF9D34F24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8983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173" y="1073173"/>
            <a:ext cx="7292050" cy="557069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Sénégal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 quadrivalent (Gardasil 4) 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Elargi de Vaccination (PEV)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Introduction: 31 Octobre 2018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Cibles: Filles âgées 09-14  ans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Modalités: 2doses (0 et 6 mois)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D83601-9315-4598-43E4-11ED9C142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92551" y="1640430"/>
            <a:ext cx="3995276" cy="490505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F5C3559-F9F4-B790-5DFB-A90E925C3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6371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96" y="1325562"/>
            <a:ext cx="11898775" cy="53481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Pandémie SARSCOV-19 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 2020 au Sénégal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 des mouvements 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Impact économique et social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Impact sanitaire: vaccin contre le HPV</a:t>
            </a:r>
          </a:p>
          <a:p>
            <a:pPr marL="0" indent="0">
              <a:lnSpc>
                <a:spcPct val="16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2388FB0-377D-706E-F22B-3A0343571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36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977537"/>
            <a:ext cx="12191999" cy="58804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 général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Evaluer l’impact de la pandémie COVID 19 sur le programme de  vaccination contre le HPV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Objectifs spécifiques </a:t>
            </a:r>
          </a:p>
          <a:p>
            <a:pPr lvl="0" algn="just">
              <a:lnSpc>
                <a:spcPct val="150000"/>
              </a:lnSpc>
              <a:buSzPts val="1100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écrire  facteurs  socio-démographiques vaccination contre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HPV</a:t>
            </a:r>
            <a:endParaRPr lang="fr-SN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100"/>
            </a:pPr>
            <a:r>
              <a:rPr lang="fr-F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Couverture vaccinale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100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Achèvement vaccinal</a:t>
            </a:r>
            <a:endParaRPr lang="fr-SN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DF222CC-BE48-528F-194E-DD2FF4E08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" y="0"/>
            <a:ext cx="12191998" cy="977537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4359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3377"/>
            <a:ext cx="12192000" cy="58403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Étude prospective, observationnelle et analytique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Janvier 2019 à Décembre 2021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Patientes âgées entre 09 à 10 ans/ vaccinées durant cette période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Données fournies par DPRS du MSAS qui collectait ces données grâce au  - DHIS2(District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Software 2)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Analyse faite par SPSS</a:t>
            </a:r>
          </a:p>
          <a:p>
            <a:pPr marL="0" indent="0">
              <a:lnSpc>
                <a:spcPct val="210000"/>
              </a:lnSpc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45367EB-F38A-849F-F407-E7D13FB20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833376"/>
          </a:xfrm>
          <a:prstGeom prst="rect">
            <a:avLst/>
          </a:prstGeo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MATERIELS ET METHODES</a:t>
            </a:r>
          </a:p>
        </p:txBody>
      </p:sp>
    </p:spTree>
    <p:extLst>
      <p:ext uri="{BB962C8B-B14F-4D97-AF65-F5344CB8AC3E}">
        <p14:creationId xmlns:p14="http://schemas.microsoft.com/office/powerpoint/2010/main" val="3380465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508</Words>
  <Application>Microsoft Macintosh PowerPoint</Application>
  <PresentationFormat>Grand écran</PresentationFormat>
  <Paragraphs>89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INTRODUCTION</vt:lpstr>
      <vt:lpstr>INTRODUCTION</vt:lpstr>
      <vt:lpstr>INTRODUCTION</vt:lpstr>
      <vt:lpstr>OBJECTIFS</vt:lpstr>
      <vt:lpstr>MATERIELS ET METHODES</vt:lpstr>
      <vt:lpstr>MATERIELS ET METHODES</vt:lpstr>
      <vt:lpstr>RESULTATS</vt:lpstr>
      <vt:lpstr>RESULTATS</vt:lpstr>
      <vt:lpstr>RESULTATS</vt:lpstr>
      <vt:lpstr>RESULTATS</vt:lpstr>
      <vt:lpstr>COMMENTAIRES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DE LA PANDEMIE A COVID 19 SUR LA VACCINATION CONTRE HPV AU SENEGAL</dc:title>
  <dc:creator>Microsoft Office User</dc:creator>
  <cp:lastModifiedBy>Microsoft Office User</cp:lastModifiedBy>
  <cp:revision>7</cp:revision>
  <dcterms:created xsi:type="dcterms:W3CDTF">2023-05-22T00:53:39Z</dcterms:created>
  <dcterms:modified xsi:type="dcterms:W3CDTF">2023-05-24T16:28:34Z</dcterms:modified>
</cp:coreProperties>
</file>